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312" r:id="rId2"/>
    <p:sldId id="313" r:id="rId3"/>
    <p:sldId id="315" r:id="rId4"/>
    <p:sldId id="316" r:id="rId5"/>
    <p:sldId id="321" r:id="rId6"/>
    <p:sldId id="320" r:id="rId7"/>
    <p:sldId id="327" r:id="rId8"/>
    <p:sldId id="324" r:id="rId9"/>
    <p:sldId id="944" r:id="rId10"/>
    <p:sldId id="945" r:id="rId11"/>
    <p:sldId id="947" r:id="rId12"/>
    <p:sldId id="323" r:id="rId13"/>
    <p:sldId id="946" r:id="rId14"/>
    <p:sldId id="964" r:id="rId15"/>
    <p:sldId id="948" r:id="rId16"/>
    <p:sldId id="949" r:id="rId17"/>
    <p:sldId id="308" r:id="rId18"/>
    <p:sldId id="318" r:id="rId19"/>
    <p:sldId id="971" r:id="rId20"/>
    <p:sldId id="972" r:id="rId21"/>
    <p:sldId id="970" r:id="rId22"/>
    <p:sldId id="954" r:id="rId23"/>
    <p:sldId id="952" r:id="rId24"/>
    <p:sldId id="940" r:id="rId25"/>
    <p:sldId id="961" r:id="rId26"/>
    <p:sldId id="963" r:id="rId27"/>
    <p:sldId id="9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7BE62D-8F8A-D693-BB73-99BB4A589CE6}" name="Russell Oades" initials="RO" userId="S::oader635@firstactuarial.co.uk::6cf1154a-d9dd-41d7-a853-5fce754692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977C-8D01-45BD-BBEF-87331BD0C02F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55392-2DA8-4528-8D8A-E43E89C773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1DD4D5-095A-413D-81B6-C351C6C3A95B}"/>
              </a:ext>
            </a:extLst>
          </p:cNvPr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10" name="Picture 9" descr="A picture containing rain&#10;&#10;Description automatically generated">
              <a:extLst>
                <a:ext uri="{FF2B5EF4-FFF2-40B4-BE49-F238E27FC236}">
                  <a16:creationId xmlns:a16="http://schemas.microsoft.com/office/drawing/2014/main" id="{392BAB38-AFB3-494B-9947-D73AFC6BE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F794BA-85F7-49B2-9AF3-02907BA827E1}"/>
                </a:ext>
              </a:extLst>
            </p:cNvPr>
            <p:cNvSpPr/>
            <p:nvPr userDrawn="1"/>
          </p:nvSpPr>
          <p:spPr>
            <a:xfrm>
              <a:off x="6616460" y="5827575"/>
              <a:ext cx="2147978" cy="821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F1827E7-5BFE-4DD9-AD9B-3BCC55AE77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99" y="5957296"/>
            <a:ext cx="1834105" cy="7200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A67F9DD-2B79-462D-AAAB-7A34C84F4B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4379" y="3127619"/>
            <a:ext cx="3476625" cy="276345"/>
          </a:xfrm>
        </p:spPr>
        <p:txBody>
          <a:bodyPr/>
          <a:lstStyle>
            <a:lvl1pPr algn="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400" dirty="0"/>
              <a:t>Scheme Name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7043DEE-D31D-4B19-A931-74AFFDB18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15417" y="4517868"/>
            <a:ext cx="2795587" cy="224496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FA Name FIA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FE1A453-56BB-41AE-804A-26C8655F8F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9242" y="4850765"/>
            <a:ext cx="3941762" cy="353084"/>
          </a:xfrm>
        </p:spPr>
        <p:txBody>
          <a:bodyPr/>
          <a:lstStyle>
            <a:lvl1pPr algn="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400" dirty="0"/>
              <a:t>DD MMMM YYYY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5D9DF-5BF1-4F69-9CDF-6893F3A3D6F3}"/>
              </a:ext>
            </a:extLst>
          </p:cNvPr>
          <p:cNvSpPr txBox="1"/>
          <p:nvPr userDrawn="1"/>
        </p:nvSpPr>
        <p:spPr>
          <a:xfrm>
            <a:off x="2225997" y="6088289"/>
            <a:ext cx="62758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100"/>
              </a:spcBef>
              <a:spcAft>
                <a:spcPts val="1100"/>
              </a:spcAft>
            </a:pPr>
            <a:r>
              <a:rPr lang="en-GB" sz="9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Actuarial LLP is Regulated in the UK by the Institute and Faculty of Actuaries in respect of a range of investment business activities. First Actuarial LLP is a limited liability partnership registered in England &amp; Wales. Number OC348086. Registered address: First Actuarial LLP, </a:t>
            </a:r>
            <a:r>
              <a:rPr lang="en-GB" sz="9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Mayesbrook</a:t>
            </a:r>
            <a:r>
              <a:rPr lang="en-GB" sz="9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House, </a:t>
            </a:r>
            <a:r>
              <a:rPr lang="en-GB" sz="9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Lawnswood</a:t>
            </a:r>
            <a:r>
              <a:rPr lang="en-GB" sz="9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Business Park, Leeds, LS16 6QY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D319B-2703-4A8B-A74E-E6CDA2C009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21366" y="3774280"/>
            <a:ext cx="4889638" cy="35308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 of Paper</a:t>
            </a:r>
          </a:p>
        </p:txBody>
      </p:sp>
    </p:spTree>
    <p:extLst>
      <p:ext uri="{BB962C8B-B14F-4D97-AF65-F5344CB8AC3E}">
        <p14:creationId xmlns:p14="http://schemas.microsoft.com/office/powerpoint/2010/main" val="20497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09D231-F2D3-45E1-B560-0E8E46FEA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6" r="87051" b="34594"/>
          <a:stretch/>
        </p:blipFill>
        <p:spPr>
          <a:xfrm>
            <a:off x="9309601" y="1"/>
            <a:ext cx="2882400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6E1D23-7613-4258-9A85-2488AF08A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270E282-7010-4496-B5DB-0D4BD1B8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A3ECF36-CAFD-451E-9B8C-ECBF399480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2865B3-8715-4660-BD21-83C518D1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1AA46C-0E6A-4B94-B326-8A582E0D80F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EB20FF-DFA5-494A-A7A7-8E21BCB644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1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1AD56-5685-462A-AF74-7DC19947E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5" r="87050" b="34595"/>
          <a:stretch/>
        </p:blipFill>
        <p:spPr>
          <a:xfrm>
            <a:off x="9309601" y="-1"/>
            <a:ext cx="2882400" cy="6858001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92D8-2E82-47D0-8285-30C4B7398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2EF1DC51-BA42-4706-B385-B556B25C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A9757CD-65C9-494E-91FC-55133F3385C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3D47AA2-CE73-4B6F-93B0-A5180ED0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6FFECC1-BAC4-42BB-B544-630E1817DAA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4A623B-2937-46A6-8511-DDED5FBCD7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3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BAB18A5-0A87-4060-85D4-84AC9D511E3B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40000"/>
                </a:schemeClr>
              </a:gs>
              <a:gs pos="75000">
                <a:schemeClr val="tx2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15BE9F-757D-4642-B738-9521DD7B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0451B76-B80B-4098-8377-E965DA4B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5201426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94E1DF-08D6-43B3-84B7-5B0A30FAA0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9189" y="1267213"/>
            <a:ext cx="5201426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1C252-8E41-4361-9780-E0BA79BB59F2}"/>
              </a:ext>
            </a:extLst>
          </p:cNvPr>
          <p:cNvSpPr/>
          <p:nvPr userDrawn="1"/>
        </p:nvSpPr>
        <p:spPr>
          <a:xfrm>
            <a:off x="6096000" y="0"/>
            <a:ext cx="6094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75000">
                <a:schemeClr val="accent2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15BE9F-757D-4642-B738-9521DD7B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AA1B77A-9961-403A-AFE5-6AA4B156D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5201426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A7F789A-0611-44D0-95A6-70165D7D1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9189" y="1267213"/>
            <a:ext cx="5201426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7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7F3948A-F8F1-4D59-886D-B539976AD504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5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15BE9F-757D-4642-B738-9521DD7B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5A1F571-E1D7-4CCE-8B71-D7503353E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5201426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78062A-1CBB-44B7-A373-7B329DB9AD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9189" y="1267213"/>
            <a:ext cx="5201426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D8388B1-8F34-40A0-A4C6-BFD6309847C4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40000"/>
                </a:schemeClr>
              </a:gs>
              <a:gs pos="75000">
                <a:schemeClr val="accent5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15BE9F-757D-4642-B738-9521DD7B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E7BC713-795F-471F-8428-D91B030A9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5201426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3E73AAB-73E7-4119-A678-DEA242C3ED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9189" y="1267213"/>
            <a:ext cx="5201426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1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31D41-7A6D-4BA7-94F4-A3D7D4E9E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34595" r="76444" b="34595"/>
          <a:stretch/>
        </p:blipFill>
        <p:spPr>
          <a:xfrm>
            <a:off x="6948615" y="0"/>
            <a:ext cx="5243385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F54F3-C93A-4B9F-9A9E-0B880816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5932119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D5A5FA-0139-4409-9000-CF730354AF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88154" y="1267213"/>
            <a:ext cx="4108909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A2B42A-26EC-476D-96A0-7D36A617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7B56E59-E61D-4A0F-BDC1-1E72F646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7F0478-7138-43A9-8FE4-261B71A7DD4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D561E-3B92-4508-9D6A-04672F74D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5" r="76442" b="34596"/>
          <a:stretch/>
        </p:blipFill>
        <p:spPr>
          <a:xfrm>
            <a:off x="6948000" y="1"/>
            <a:ext cx="5244000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0F88315-FB4E-4489-8455-CA6CFFFE8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F611BC-9EDC-4550-97E7-3AB35FD6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844C18-E5B7-4B73-AD57-1CFB71E2AA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096885-9F67-4FA5-9636-A6BB46E64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5932119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E21C40-C925-42BD-B706-DC64A8A654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88154" y="1267213"/>
            <a:ext cx="4108909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0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09D231-F2D3-45E1-B560-0E8E46FEA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6" r="76442" b="34594"/>
          <a:stretch/>
        </p:blipFill>
        <p:spPr>
          <a:xfrm>
            <a:off x="6948000" y="1"/>
            <a:ext cx="5244000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6E1D23-7613-4258-9A85-2488AF08A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97750EC-0FF0-48C1-86ED-DD8043E7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48514B0-021A-4AC8-9298-CAAB169C011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27D6868-3AAE-4684-BD6B-9693BED4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5932119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2140485-3849-4C25-9AC9-12D22A111D4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88154" y="1267213"/>
            <a:ext cx="4108909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1AD56-5685-462A-AF74-7DC19947E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5" r="76440" b="34595"/>
          <a:stretch/>
        </p:blipFill>
        <p:spPr>
          <a:xfrm>
            <a:off x="6948000" y="-1"/>
            <a:ext cx="5244000" cy="6858001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92D8-2E82-47D0-8285-30C4B7398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0396599-D4E3-4EF9-9929-A58882F9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03F451-612D-431D-9990-06650CB4AF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DAF09A-F328-4B14-A493-E1AA49E44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5932119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93EC114-B340-4777-8BE5-C38D8E8C4E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88154" y="1267213"/>
            <a:ext cx="4108909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1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1DD4D5-095A-413D-81B6-C351C6C3A95B}"/>
              </a:ext>
            </a:extLst>
          </p:cNvPr>
          <p:cNvGrpSpPr/>
          <p:nvPr userDrawn="1"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10" name="Picture 9" descr="A picture containing rain&#10;&#10;Description automatically generated">
              <a:extLst>
                <a:ext uri="{FF2B5EF4-FFF2-40B4-BE49-F238E27FC236}">
                  <a16:creationId xmlns:a16="http://schemas.microsoft.com/office/drawing/2014/main" id="{392BAB38-AFB3-494B-9947-D73AFC6BE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F794BA-85F7-49B2-9AF3-02907BA827E1}"/>
                </a:ext>
              </a:extLst>
            </p:cNvPr>
            <p:cNvSpPr/>
            <p:nvPr userDrawn="1"/>
          </p:nvSpPr>
          <p:spPr>
            <a:xfrm>
              <a:off x="6616460" y="5827575"/>
              <a:ext cx="2147978" cy="821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F1827E7-5BFE-4DD9-AD9B-3BCC55AE77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99" y="5957296"/>
            <a:ext cx="1834105" cy="7200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A67F9DD-2B79-462D-AAAB-7A34C84F4B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4379" y="2908956"/>
            <a:ext cx="3476625" cy="276345"/>
          </a:xfrm>
        </p:spPr>
        <p:txBody>
          <a:bodyPr/>
          <a:lstStyle>
            <a:lvl1pPr algn="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400" dirty="0"/>
              <a:t>Scheme Name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7043DEE-D31D-4B19-A931-74AFFDB18C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15417" y="4517868"/>
            <a:ext cx="2795587" cy="224496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FA Name FIA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FE1A453-56BB-41AE-804A-26C8655F8F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9242" y="4850765"/>
            <a:ext cx="3941762" cy="353084"/>
          </a:xfrm>
        </p:spPr>
        <p:txBody>
          <a:bodyPr/>
          <a:lstStyle>
            <a:lvl1pPr algn="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sz="1400" dirty="0"/>
              <a:t>DD MMMM YYYY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5D9DF-5BF1-4F69-9CDF-6893F3A3D6F3}"/>
              </a:ext>
            </a:extLst>
          </p:cNvPr>
          <p:cNvSpPr txBox="1"/>
          <p:nvPr userDrawn="1"/>
        </p:nvSpPr>
        <p:spPr>
          <a:xfrm>
            <a:off x="2225997" y="6088289"/>
            <a:ext cx="62758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100"/>
              </a:spcBef>
              <a:spcAft>
                <a:spcPts val="1100"/>
              </a:spcAft>
            </a:pPr>
            <a:r>
              <a:rPr lang="en-GB" sz="9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Actuarial LLP is Regulated in the UK by the Institute and Faculty of Actuaries in respect of a range of investment business activities. First Actuarial LLP is a limited liability partnership registered in England &amp; Wales. Number OC348086. Registered address: First Actuarial LLP, </a:t>
            </a:r>
            <a:r>
              <a:rPr lang="en-GB" sz="9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Mayesbrook</a:t>
            </a:r>
            <a:r>
              <a:rPr lang="en-GB" sz="9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House, </a:t>
            </a:r>
            <a:r>
              <a:rPr lang="en-GB" sz="9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Lawnswood</a:t>
            </a:r>
            <a:r>
              <a:rPr lang="en-GB" sz="9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Business Park, Leeds, LS16 6QY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D319B-2703-4A8B-A74E-E6CDA2C009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21366" y="3482750"/>
            <a:ext cx="4889638" cy="35308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 of Paper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226378-7639-4F19-B764-46EEB8FF7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21366" y="3832183"/>
            <a:ext cx="4889638" cy="353084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Sub-title (if required)</a:t>
            </a:r>
          </a:p>
        </p:txBody>
      </p:sp>
    </p:spTree>
    <p:extLst>
      <p:ext uri="{BB962C8B-B14F-4D97-AF65-F5344CB8AC3E}">
        <p14:creationId xmlns:p14="http://schemas.microsoft.com/office/powerpoint/2010/main" val="4021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2827E-C327-4F7C-AE36-32FD2F9EAC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5" r="87050" b="34595"/>
          <a:stretch/>
        </p:blipFill>
        <p:spPr>
          <a:xfrm>
            <a:off x="9309600" y="0"/>
            <a:ext cx="2882400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7DDF86-6AF5-48AA-9FD3-E58921789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AFFCB6-C1F2-45FE-A934-8A6798BB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156A3C-6AB5-4B52-AE57-2F68E80B1C9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2B97DE-A7F8-41D2-AC49-906005AA71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6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EFAC9-A888-4067-9FD5-45AF30AB5D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6" r="87050" b="34594"/>
          <a:stretch/>
        </p:blipFill>
        <p:spPr>
          <a:xfrm>
            <a:off x="9309601" y="0"/>
            <a:ext cx="2882400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39D77C-BB52-45CC-95AB-8C9BE2DB8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B8BB14-9DAB-4F83-A065-62E67645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EFBA2-0660-498E-A350-92B20F3E5BA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C0E8D2-AFCF-45DF-BB21-91E541B50E2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4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53B4F-1BBB-4285-B21E-9E9262FCF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4" r="87050" b="34595"/>
          <a:stretch/>
        </p:blipFill>
        <p:spPr>
          <a:xfrm>
            <a:off x="9309601" y="1"/>
            <a:ext cx="2882400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EE51D3-7C8D-4820-A896-7D7337846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B681AA-2129-47E3-B698-18F16A58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44819E-5CC1-4C3A-8A62-EBD1C04400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4611532-4705-4A5B-A604-4BF840BCC0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4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C1B8FB-B57D-494C-86FC-6E9FBBB9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5" r="87051" b="34595"/>
          <a:stretch/>
        </p:blipFill>
        <p:spPr>
          <a:xfrm>
            <a:off x="9309601" y="-1"/>
            <a:ext cx="2882400" cy="6858001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98457C-5743-409F-A3A4-ED3B401DDF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4C7A92-5F24-4677-84CA-9EC015D8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E405B3-4DE4-403B-B1C4-81544D47A7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793919-EDA8-40FA-955A-64DDCE54F8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9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85" y="1267213"/>
            <a:ext cx="5472398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687FE-72A5-41B9-BA23-511EFEC09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B906BA-CF3B-45D2-A99C-D904301FB8D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8220" y="1267212"/>
            <a:ext cx="5472398" cy="4666447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BAB18A5-0A87-4060-85D4-84AC9D511E3B}"/>
              </a:ext>
            </a:extLst>
          </p:cNvPr>
          <p:cNvSpPr/>
          <p:nvPr userDrawn="1"/>
        </p:nvSpPr>
        <p:spPr>
          <a:xfrm>
            <a:off x="9312000" y="0"/>
            <a:ext cx="2880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40000"/>
                </a:schemeClr>
              </a:gs>
              <a:gs pos="75000">
                <a:schemeClr val="tx2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B48AA3-D46D-4ECD-9962-2B0E443E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34C5CE-5286-46E3-BDDE-0442C8FB464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473DDC8-31E8-483C-B407-80056A79F4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15BE9F-757D-4642-B738-9521DD7B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1C252-8E41-4361-9780-E0BA79BB59F2}"/>
              </a:ext>
            </a:extLst>
          </p:cNvPr>
          <p:cNvSpPr/>
          <p:nvPr userDrawn="1"/>
        </p:nvSpPr>
        <p:spPr>
          <a:xfrm>
            <a:off x="9300713" y="0"/>
            <a:ext cx="2880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40000"/>
                </a:schemeClr>
              </a:gs>
              <a:gs pos="75000">
                <a:schemeClr val="accent2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15BE9F-757D-4642-B738-9521DD7B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07AA3F2-8157-4B0F-BFFE-59CC5B2B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8847E2-555B-40AB-B579-EF2B0D15D6A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C58B65-C558-444A-85D6-C52EAECDA9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4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7F3948A-F8F1-4D59-886D-B539976AD504}"/>
              </a:ext>
            </a:extLst>
          </p:cNvPr>
          <p:cNvSpPr/>
          <p:nvPr userDrawn="1"/>
        </p:nvSpPr>
        <p:spPr>
          <a:xfrm>
            <a:off x="9300713" y="0"/>
            <a:ext cx="2880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5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15BE9F-757D-4642-B738-9521DD7B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DF3096-B7EB-4975-90B6-17BA599B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EC40F3A-48FA-4B5B-893C-089EB8A9559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E956D6B-7AB8-4147-9783-85D180D7AC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6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D8388B1-8F34-40A0-A4C6-BFD6309847C4}"/>
              </a:ext>
            </a:extLst>
          </p:cNvPr>
          <p:cNvSpPr/>
          <p:nvPr userDrawn="1"/>
        </p:nvSpPr>
        <p:spPr>
          <a:xfrm>
            <a:off x="9312000" y="0"/>
            <a:ext cx="2880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40000"/>
                </a:schemeClr>
              </a:gs>
              <a:gs pos="75000">
                <a:schemeClr val="accent5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D1EB4F3-BC1D-43A1-99D7-2CE320E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36321-3A6E-46AF-9360-36DE257CEC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15BE9F-757D-4642-B738-9521DD7B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B37D43-9225-4BD5-976D-D5AFD2EA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D9253BE-3F60-4A90-9B3D-AAFD3696369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63BF33-D862-4D2C-9CF0-A83C7D58FF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6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31D41-7A6D-4BA7-94F4-A3D7D4E9E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5" r="87049" b="34595"/>
          <a:stretch/>
        </p:blipFill>
        <p:spPr>
          <a:xfrm>
            <a:off x="9309329" y="0"/>
            <a:ext cx="2882671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A2B42A-26EC-476D-96A0-7D36A6177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F9A5D14-2C20-4DF3-A0B2-CE8B3385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57244AC-5EF7-402B-98FC-A0E3009063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3929082-5AEB-438D-BEF5-ACD3BE60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76E8D5-2EFF-4A86-89F1-850E2625F1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2077AA-31D5-4A9F-8044-B46E9E6D3FC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1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D561E-3B92-4508-9D6A-04672F74D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595" r="87051" b="34596"/>
          <a:stretch/>
        </p:blipFill>
        <p:spPr>
          <a:xfrm>
            <a:off x="9309601" y="1"/>
            <a:ext cx="2882400" cy="6858000"/>
          </a:xfrm>
          <a:prstGeom prst="rect">
            <a:avLst/>
          </a:prstGeom>
        </p:spPr>
      </p:pic>
      <p:pic>
        <p:nvPicPr>
          <p:cNvPr id="7" name="FALogo.36597.55">
            <a:extLst>
              <a:ext uri="{FF2B5EF4-FFF2-40B4-BE49-F238E27FC236}">
                <a16:creationId xmlns:a16="http://schemas.microsoft.com/office/drawing/2014/main" id="{E4998E50-C8D5-4E61-BFB4-0A5F3B667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2" y="6198818"/>
            <a:ext cx="1147584" cy="450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0F88315-FB4E-4489-8455-CA6CFFFE8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713" y="6423437"/>
            <a:ext cx="2743200" cy="365125"/>
          </a:xfrm>
        </p:spPr>
        <p:txBody>
          <a:bodyPr/>
          <a:lstStyle/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836116-C578-485F-9A80-06AD3809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A72C45-3752-45AA-A3B4-0279F118D8E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385" y="598448"/>
            <a:ext cx="10515600" cy="40360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 dirty="0"/>
              <a:t>Click to edit Master sub-title style</a:t>
            </a:r>
          </a:p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28A579A-09AA-456C-813F-01B825B4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5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542FD9-720A-4293-BCC0-B871D47653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97429" y="1267213"/>
            <a:ext cx="4110737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A7F6041-9640-4357-BE73-65C0E5A419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40043" y="1227979"/>
            <a:ext cx="2188210" cy="4666448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>
                <a:solidFill>
                  <a:schemeClr val="tx2">
                    <a:lumMod val="50000"/>
                  </a:schemeClr>
                </a:solidFill>
              </a:defRPr>
            </a:lvl1pPr>
            <a:lvl2pPr marL="719138" indent="-363538"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/>
            </a:lvl2pPr>
            <a:lvl3pPr marL="1074738" indent="-355600"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/>
            </a:lvl3pPr>
            <a:lvl4pPr marL="1439863" indent="-365125">
              <a:buClr>
                <a:srgbClr val="00AEEF"/>
              </a:buClr>
              <a:buFont typeface="Arial" panose="020B0604020202020204" pitchFamily="34" charset="0"/>
              <a:buChar char="-"/>
              <a:defRPr sz="1400"/>
            </a:lvl4pPr>
            <a:lvl5pPr marL="1795463" indent="-355600"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0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9999"/>
            <a:ext cx="10515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913C1-6111-4633-95BB-05E097AD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D5B6F-6B2C-45CA-BEA9-5F5F42409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1" r:id="rId2"/>
    <p:sldLayoutId id="2147483678" r:id="rId3"/>
    <p:sldLayoutId id="2147483682" r:id="rId4"/>
    <p:sldLayoutId id="2147483694" r:id="rId5"/>
    <p:sldLayoutId id="2147483695" r:id="rId6"/>
    <p:sldLayoutId id="2147483696" r:id="rId7"/>
    <p:sldLayoutId id="2147483684" r:id="rId8"/>
    <p:sldLayoutId id="2147483685" r:id="rId9"/>
    <p:sldLayoutId id="2147483686" r:id="rId10"/>
    <p:sldLayoutId id="2147483687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680" r:id="rId20"/>
    <p:sldLayoutId id="2147483691" r:id="rId21"/>
    <p:sldLayoutId id="2147483692" r:id="rId22"/>
    <p:sldLayoutId id="2147483693" r:id="rId23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4738" indent="-355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39863" indent="-365125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95463" indent="-355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·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C6A104-2DD6-A742-4799-B96F38F6B6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C01EF-A750-28CA-1E88-AB6CE56FFA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97024-F4DB-D19F-7D32-944BC6A2EC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8FD76-040D-DE05-2085-4B750FFD74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9B3A58-2D83-D9FB-6077-56DB9977CF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11F1A-5F91-EB8C-31BA-D855ED55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952"/>
            <a:ext cx="12191999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61755A4-237C-5CD0-69AF-EB7068962401}"/>
              </a:ext>
            </a:extLst>
          </p:cNvPr>
          <p:cNvSpPr txBox="1">
            <a:spLocks/>
          </p:cNvSpPr>
          <p:nvPr/>
        </p:nvSpPr>
        <p:spPr>
          <a:xfrm>
            <a:off x="268738" y="5318952"/>
            <a:ext cx="8546679" cy="449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State of the Nation</a:t>
            </a:r>
          </a:p>
          <a:p>
            <a:r>
              <a:rPr lang="en-GB" sz="3200" dirty="0"/>
              <a:t>An overview of capital market conditions</a:t>
            </a:r>
            <a:br>
              <a:rPr lang="en-GB" sz="3200" b="1" dirty="0"/>
            </a:br>
            <a:r>
              <a:rPr lang="en-GB" sz="2400" dirty="0"/>
              <a:t>Richard Lunt FIA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852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50DD2-F88E-EE15-5E09-B204AF4E8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98821-50EF-5384-7179-5AA841619D7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u="sng" dirty="0"/>
              <a:t>Significant</a:t>
            </a:r>
            <a:r>
              <a:rPr lang="en-GB" dirty="0"/>
              <a:t> overseas revenues from the FTSE 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4DE8E-FAA7-B731-DC99-1F4FC0725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6" y="1512077"/>
            <a:ext cx="8915399" cy="4580627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96042809-8857-8A65-E49D-19212D51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</p:spPr>
        <p:txBody>
          <a:bodyPr/>
          <a:lstStyle/>
          <a:p>
            <a:r>
              <a:rPr lang="en-GB" dirty="0"/>
              <a:t>Let me tell you about the UK…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202036-261F-5F35-809C-7146105A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4D7AC6-A242-008D-DE01-AE6B90DADB4A}"/>
              </a:ext>
            </a:extLst>
          </p:cNvPr>
          <p:cNvSpPr txBox="1"/>
          <p:nvPr/>
        </p:nvSpPr>
        <p:spPr>
          <a:xfrm>
            <a:off x="5587047" y="6233393"/>
            <a:ext cx="549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Source: Schroders (first published in 2017)</a:t>
            </a:r>
          </a:p>
        </p:txBody>
      </p:sp>
    </p:spTree>
    <p:extLst>
      <p:ext uri="{BB962C8B-B14F-4D97-AF65-F5344CB8AC3E}">
        <p14:creationId xmlns:p14="http://schemas.microsoft.com/office/powerpoint/2010/main" val="23303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71E89-E508-489E-8690-74D28E8F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4" y="1470991"/>
            <a:ext cx="11132549" cy="446267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A concentrated stock market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– biased towards pharmaceuticals, oil companies and banks.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Considerable overseas revenues – </a:t>
            </a:r>
            <a:r>
              <a:rPr lang="en-GB" sz="2000" dirty="0">
                <a:solidFill>
                  <a:schemeClr val="tx2"/>
                </a:solidFill>
              </a:rPr>
              <a:t>around 75% of income generated overseas</a:t>
            </a:r>
          </a:p>
          <a:p>
            <a:endParaRPr lang="en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6453B-1853-92D7-A44F-F000AE8B1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11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64271-339B-CA35-277B-AD30E5D1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5D72123-F543-695B-5B9E-83B5F1E0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</p:spPr>
        <p:txBody>
          <a:bodyPr>
            <a:noAutofit/>
          </a:bodyPr>
          <a:lstStyle/>
          <a:p>
            <a:r>
              <a:rPr lang="en-GB" sz="3200" b="1" dirty="0"/>
              <a:t>United Kingdom: </a:t>
            </a:r>
            <a:r>
              <a:rPr lang="en-GB" sz="3200" dirty="0"/>
              <a:t>Fact file</a:t>
            </a:r>
          </a:p>
        </p:txBody>
      </p:sp>
    </p:spTree>
    <p:extLst>
      <p:ext uri="{BB962C8B-B14F-4D97-AF65-F5344CB8AC3E}">
        <p14:creationId xmlns:p14="http://schemas.microsoft.com/office/powerpoint/2010/main" val="35967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E7A87-4A3E-9E85-82D7-3ADE05D44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697616-B380-B627-21D3-72C6C546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Currency: </a:t>
            </a:r>
            <a:r>
              <a:rPr lang="en-GB" dirty="0"/>
              <a:t>Sterling vs Dollar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C609B-24A2-1EB7-605A-5EE40A5A778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Considerable weakening of Sterling over recent years.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A9DB8F-6245-4DD5-14A0-35B3F923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21" y="1468267"/>
            <a:ext cx="10450664" cy="4457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AFE67-400F-E445-281D-036774CB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71E89-E508-489E-8690-74D28E8F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4" y="1470991"/>
            <a:ext cx="11239082" cy="446267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A concentrated stock market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– biased towards pharmaceuticals, oil companies and banks.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Considerable overseas revenues –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around 75% of income generated overseas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A depreciating currency </a:t>
            </a:r>
            <a:r>
              <a:rPr lang="en-GB" sz="2000" dirty="0">
                <a:solidFill>
                  <a:schemeClr val="tx2"/>
                </a:solidFill>
              </a:rPr>
              <a:t>– $1.40 to close to parity within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6453B-1853-92D7-A44F-F000AE8B1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64271-339B-CA35-277B-AD30E5D1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61DCA01-6D5A-D02A-BCA8-9642FEE2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</p:spPr>
        <p:txBody>
          <a:bodyPr>
            <a:noAutofit/>
          </a:bodyPr>
          <a:lstStyle/>
          <a:p>
            <a:r>
              <a:rPr lang="en-GB" sz="3200" b="1" dirty="0"/>
              <a:t>United Kingdom: </a:t>
            </a:r>
            <a:r>
              <a:rPr lang="en-GB" sz="3200" dirty="0"/>
              <a:t>Fact file</a:t>
            </a:r>
          </a:p>
        </p:txBody>
      </p:sp>
    </p:spTree>
    <p:extLst>
      <p:ext uri="{BB962C8B-B14F-4D97-AF65-F5344CB8AC3E}">
        <p14:creationId xmlns:p14="http://schemas.microsoft.com/office/powerpoint/2010/main" val="39485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71E89-E508-489E-8690-74D28E8F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4" y="1470991"/>
            <a:ext cx="11159569" cy="446267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/>
              <a:t>A concentrated stock market </a:t>
            </a:r>
            <a:r>
              <a:rPr lang="en-GB" sz="2000" dirty="0"/>
              <a:t>– biased towards pharmaceuticals, oil companies and banks.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/>
              <a:t>Considerable overseas revenues – </a:t>
            </a:r>
            <a:r>
              <a:rPr lang="en-GB" sz="2000" dirty="0"/>
              <a:t>around 75% of income generated overseas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/>
              <a:t>A depreciating currency </a:t>
            </a:r>
            <a:r>
              <a:rPr lang="en-GB" sz="2000" dirty="0"/>
              <a:t>– </a:t>
            </a:r>
            <a:r>
              <a:rPr lang="en-US" sz="2000" dirty="0"/>
              <a:t>$1.40 to close to parity within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6453B-1853-92D7-A44F-F000AE8B1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64271-339B-CA35-277B-AD30E5D1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8980F-1466-4877-9D88-1AC9834F841A}"/>
              </a:ext>
            </a:extLst>
          </p:cNvPr>
          <p:cNvSpPr txBox="1"/>
          <p:nvPr/>
        </p:nvSpPr>
        <p:spPr>
          <a:xfrm>
            <a:off x="2237548" y="3792773"/>
            <a:ext cx="692327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br>
              <a:rPr lang="en-GB" b="1" dirty="0"/>
            </a:br>
            <a:r>
              <a:rPr lang="en-GB" b="1" dirty="0">
                <a:solidFill>
                  <a:schemeClr val="tx2"/>
                </a:solidFill>
              </a:rPr>
              <a:t>All of these facts would serve to significantly bolster the FTSE 100 given market conditions in 2022 to-date</a:t>
            </a:r>
          </a:p>
          <a:p>
            <a:pPr algn="ctr"/>
            <a:endParaRPr lang="en-GB" b="1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604E924-A62F-4FC0-4AEF-2B17F892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</p:spPr>
        <p:txBody>
          <a:bodyPr>
            <a:noAutofit/>
          </a:bodyPr>
          <a:lstStyle/>
          <a:p>
            <a:r>
              <a:rPr lang="en-GB" sz="3200" b="1" dirty="0"/>
              <a:t>United Kingdom: </a:t>
            </a:r>
            <a:r>
              <a:rPr lang="en-GB" sz="3200" dirty="0"/>
              <a:t>Fact file</a:t>
            </a:r>
          </a:p>
        </p:txBody>
      </p:sp>
    </p:spTree>
    <p:extLst>
      <p:ext uri="{BB962C8B-B14F-4D97-AF65-F5344CB8AC3E}">
        <p14:creationId xmlns:p14="http://schemas.microsoft.com/office/powerpoint/2010/main" val="18773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4AB67-6D61-412D-0E79-835CD5200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3ADFA2-69FD-5E3C-7D9F-DC2647E0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wait… has the UK bucked the global economic trend?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00144-F768-78A6-A34C-323EBDA73A2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UK equity performance has bucked the trend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EA914-D38B-F45B-E051-E2EA5760B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19" y="1290108"/>
            <a:ext cx="10515601" cy="44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B9AA0-FD5F-9707-964F-10AA227EF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19" y="1271726"/>
            <a:ext cx="10515601" cy="49302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4AB67-6D61-412D-0E79-835CD5200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3ADFA2-69FD-5E3C-7D9F-DC2647E0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wait… has the UK bucked the global economic trend?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00144-F768-78A6-A34C-323EBDA73A2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UK equity performance has bucked the trend… for the large cap stocks</a:t>
            </a:r>
          </a:p>
        </p:txBody>
      </p:sp>
    </p:spTree>
    <p:extLst>
      <p:ext uri="{BB962C8B-B14F-4D97-AF65-F5344CB8AC3E}">
        <p14:creationId xmlns:p14="http://schemas.microsoft.com/office/powerpoint/2010/main" val="21653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40B7A-D0BF-4F8E-8A93-C1CE2E862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1B0906-6E03-4CAF-B413-8EA6DC73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CPI inflation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8CBBF-ED5A-596F-8C06-94A5F079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69" y="690018"/>
            <a:ext cx="9173661" cy="5477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1714F7-0F84-6384-3E14-9B7DCF1F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77" y="224631"/>
            <a:ext cx="1626474" cy="10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25923-A443-71C9-37A5-BDE70D0AF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9B1B4A-447B-E304-C070-6CEC1C3D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CPI inflation – contributary factors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3F11E5-E63B-B290-6257-0AEC0484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07" y="805598"/>
            <a:ext cx="9306422" cy="5398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2DFC70-E1A0-8D2B-DC49-8241E58A0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71" y="1220624"/>
            <a:ext cx="6078082" cy="1244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132CC5-EFFF-D99F-4620-D0072F3B1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677" y="224631"/>
            <a:ext cx="1626474" cy="10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B8196-84BD-D7ED-B8F5-C336C858D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19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6769331-9000-32CE-9C0B-894641DD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</p:spPr>
        <p:txBody>
          <a:bodyPr/>
          <a:lstStyle/>
          <a:p>
            <a:r>
              <a:rPr lang="en-GB" dirty="0"/>
              <a:t>The gilt yield has risen… very significantly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29647E9-6A17-0735-3B52-E598F56C1739}"/>
              </a:ext>
            </a:extLst>
          </p:cNvPr>
          <p:cNvSpPr txBox="1">
            <a:spLocks/>
          </p:cNvSpPr>
          <p:nvPr/>
        </p:nvSpPr>
        <p:spPr>
          <a:xfrm>
            <a:off x="441385" y="598448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4738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9863" indent="-365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Everybody knows that base rates will rise… including the market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068BA-22C9-77E6-42A2-F65EFA12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1245754"/>
            <a:ext cx="11294533" cy="4831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A01DC-40A8-D53B-28D9-5461CC61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77" y="224631"/>
            <a:ext cx="1626474" cy="10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7366E1-5E50-41C2-FB10-09AA43840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A04F9-737F-44FD-2010-2DA85071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equity markets – 2022 to-date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B1ACE-DCD6-F51C-788E-91278ACB31A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Significant global developed market equity falls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E56D13-8D54-ACA1-6023-1A097D6A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4" y="1057716"/>
            <a:ext cx="10741885" cy="4599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F201E-9376-999A-488E-10A6E2A2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13" y="85532"/>
            <a:ext cx="1265001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B8196-84BD-D7ED-B8F5-C336C858D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20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6769331-9000-32CE-9C0B-894641DD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252000"/>
            <a:ext cx="10515600" cy="403608"/>
          </a:xfrm>
        </p:spPr>
        <p:txBody>
          <a:bodyPr/>
          <a:lstStyle/>
          <a:p>
            <a:r>
              <a:rPr lang="en-GB" dirty="0"/>
              <a:t>The value of gilts has fallen… very significantly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29647E9-6A17-0735-3B52-E598F56C1739}"/>
              </a:ext>
            </a:extLst>
          </p:cNvPr>
          <p:cNvSpPr txBox="1">
            <a:spLocks/>
          </p:cNvSpPr>
          <p:nvPr/>
        </p:nvSpPr>
        <p:spPr>
          <a:xfrm>
            <a:off x="441385" y="598448"/>
            <a:ext cx="10515600" cy="403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800"/>
              </a:spcBef>
              <a:buClr>
                <a:srgbClr val="00AEEF"/>
              </a:buClr>
              <a:buFont typeface="Arial" panose="020B0604020202020204" pitchFamily="34" charset="0"/>
              <a:buNone/>
              <a:defRPr sz="180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4738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9863" indent="-365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Everybody knows that base rates will rise… including the market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24132-F937-3A65-3DF2-4D891713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48504"/>
            <a:ext cx="10752667" cy="45895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004844-DEC0-04A1-20BE-23C4F4D2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77" y="224631"/>
            <a:ext cx="1626474" cy="10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F13A3-0BC7-A5FA-BD35-36CDCD190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F95C0-7385-9269-2BB8-4F3BBB7E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59" y="251999"/>
            <a:ext cx="11454282" cy="403608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Liability Driven Investments (LDI)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1B4BB-3718-B206-CD5D-27C49CC5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60" y="1134542"/>
            <a:ext cx="6497463" cy="473567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352538A-1ADC-25C4-9E37-5892F0A30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267" y="900295"/>
            <a:ext cx="4880473" cy="488243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What is LDI again?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Capital efficient hedging with built-in leverage mitigation protocols</a:t>
            </a:r>
          </a:p>
          <a:p>
            <a:pPr marL="527050" lvl="2" indent="-17145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Relatively modest leverage levels</a:t>
            </a:r>
          </a:p>
          <a:p>
            <a:pPr marL="527050" lvl="2" indent="-17145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Day-to-day line of defence 1: </a:t>
            </a:r>
            <a:r>
              <a:rPr lang="en-GB" sz="1800" dirty="0">
                <a:solidFill>
                  <a:schemeClr val="tx1"/>
                </a:solidFill>
              </a:rPr>
              <a:t>Recapitalisation protocol: Cash in / out (to keep leverage within a range)</a:t>
            </a:r>
          </a:p>
          <a:p>
            <a:pPr marL="527050" lvl="2" indent="-17145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Day-to-day line of defence 2: </a:t>
            </a:r>
            <a:br>
              <a:rPr lang="en-GB" sz="1800" b="1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Manually reduce leverage via asset sales if recapitalisation won’t reach the LDI fund in time.</a:t>
            </a:r>
          </a:p>
          <a:p>
            <a:pPr marL="527050" lvl="2" indent="-17145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27050" lvl="2" indent="-17145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27050" lvl="2" indent="-17145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527050" lvl="2" indent="-171450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90588" lvl="1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686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71E89-E508-489E-8690-74D28E8F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3" y="1470991"/>
            <a:ext cx="11047883" cy="446267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/>
              <a:t>A concentrated stock market </a:t>
            </a:r>
            <a:r>
              <a:rPr lang="en-GB" sz="2000" dirty="0"/>
              <a:t>– biased towards pharmaceuticals, oil companies and banks.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/>
              <a:t>Considerable overseas revenues – </a:t>
            </a:r>
            <a:r>
              <a:rPr lang="en-GB" sz="2000" dirty="0"/>
              <a:t>around 75% of income generated overseas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/>
              <a:t>A depreciating currency </a:t>
            </a:r>
            <a:r>
              <a:rPr lang="en-US" sz="2000" dirty="0"/>
              <a:t>– $1.40 to close to parity within a year</a:t>
            </a:r>
          </a:p>
          <a:p>
            <a:r>
              <a:rPr lang="en-GB" sz="2000" dirty="0"/>
              <a:t>And also….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Uncertainly associated with ‘the B word’</a:t>
            </a:r>
            <a:r>
              <a:rPr lang="en-GB" sz="2000" dirty="0">
                <a:solidFill>
                  <a:schemeClr val="tx2"/>
                </a:solidFill>
              </a:rPr>
              <a:t> – and it’s not ‘Boris’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Relatively high levels of debt </a:t>
            </a:r>
            <a:r>
              <a:rPr lang="en-GB" sz="2000" dirty="0">
                <a:solidFill>
                  <a:schemeClr val="tx2"/>
                </a:solidFill>
              </a:rPr>
              <a:t>– debt to GDP of 102% with an 8% budgetary deficit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Political uncertainty</a:t>
            </a:r>
            <a:r>
              <a:rPr lang="en-GB" sz="2000" dirty="0">
                <a:solidFill>
                  <a:schemeClr val="tx2"/>
                </a:solidFill>
              </a:rPr>
              <a:t> – … and financial markets do not like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6453B-1853-92D7-A44F-F000AE8B1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B7CBE-D32F-62C2-BDEE-6D484A53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me tell you about the UK… supplemental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DC191-B5CA-CDAA-F9BD-17B6C367CE6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Blighty…a summary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64271-339B-CA35-277B-AD30E5D1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07BFC-381F-DCCB-C800-0DB2C57422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24DE9-0569-47BE-2CCD-6B2636C0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get bang up-to-date… why are UK markets stressed?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A0599-5207-15F1-4FAD-DB64A8A2AAE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It’s for the same reasons that other domestic economies are struggling, plus……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80EAD-2BBC-F96D-0E37-2EC932C0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783" y="1211998"/>
            <a:ext cx="5739231" cy="4632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6D645A-8323-66F9-A969-060379A2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A71C14-503E-6571-A2DD-D1702DD9FAD2}"/>
              </a:ext>
            </a:extLst>
          </p:cNvPr>
          <p:cNvSpPr txBox="1"/>
          <p:nvPr/>
        </p:nvSpPr>
        <p:spPr>
          <a:xfrm>
            <a:off x="2206992" y="6092704"/>
            <a:ext cx="713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… but what does this mean for LDI investment?</a:t>
            </a:r>
          </a:p>
        </p:txBody>
      </p:sp>
    </p:spTree>
    <p:extLst>
      <p:ext uri="{BB962C8B-B14F-4D97-AF65-F5344CB8AC3E}">
        <p14:creationId xmlns:p14="http://schemas.microsoft.com/office/powerpoint/2010/main" val="35850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AC81D-4A88-2EB2-F8DF-12236BC733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FCA375-00E3-26B1-3BE0-DBBA6C1B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commencing 26 October 2022…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4B17A-48F0-0E80-7B56-E346D2F4135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…a run on the gilt market</a:t>
            </a:r>
          </a:p>
        </p:txBody>
      </p:sp>
      <p:pic>
        <p:nvPicPr>
          <p:cNvPr id="1026" name="x_Picture 1">
            <a:extLst>
              <a:ext uri="{FF2B5EF4-FFF2-40B4-BE49-F238E27FC236}">
                <a16:creationId xmlns:a16="http://schemas.microsoft.com/office/drawing/2014/main" id="{A0EADBF5-9252-DED1-DFB0-3DD7B9FF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97" y="1196159"/>
            <a:ext cx="9323708" cy="498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10EB1-434E-A9FE-4952-9CDB15FA8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4DDEF-DE6D-5C86-A35A-E7B18A35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Liability Driven Investments (LDI): </a:t>
            </a:r>
            <a:r>
              <a:rPr lang="en-GB" dirty="0"/>
              <a:t>Who to believe…?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55316-924F-D203-8301-7813960A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45" y="1679568"/>
            <a:ext cx="5527287" cy="4070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1B82E-A34F-3E4B-FCA5-579E47C1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137" y="2765874"/>
            <a:ext cx="3135902" cy="663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D781D-6ECD-406B-3664-BACCD555A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44" y="1659467"/>
            <a:ext cx="5283440" cy="4107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8B5F76-0FAD-BEDD-6285-87786C73397A}"/>
              </a:ext>
            </a:extLst>
          </p:cNvPr>
          <p:cNvSpPr txBox="1"/>
          <p:nvPr/>
        </p:nvSpPr>
        <p:spPr>
          <a:xfrm>
            <a:off x="1791907" y="11809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 prosecution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133F7-859E-FF8D-17F9-C0BA2B243BD7}"/>
              </a:ext>
            </a:extLst>
          </p:cNvPr>
          <p:cNvSpPr txBox="1"/>
          <p:nvPr/>
        </p:nvSpPr>
        <p:spPr>
          <a:xfrm>
            <a:off x="8119588" y="117091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 defence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B54A65-4AFB-CC2C-9336-186F3844FBCC}"/>
              </a:ext>
            </a:extLst>
          </p:cNvPr>
          <p:cNvSpPr/>
          <p:nvPr/>
        </p:nvSpPr>
        <p:spPr>
          <a:xfrm>
            <a:off x="6224446" y="1586690"/>
            <a:ext cx="5595022" cy="43380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587ACA-79FF-21CD-C65D-AAD8058E10A1}"/>
              </a:ext>
            </a:extLst>
          </p:cNvPr>
          <p:cNvSpPr/>
          <p:nvPr/>
        </p:nvSpPr>
        <p:spPr>
          <a:xfrm>
            <a:off x="147953" y="1586689"/>
            <a:ext cx="5595022" cy="43380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71E89-E508-489E-8690-74D28E8F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246" y="1312673"/>
            <a:ext cx="5501274" cy="384947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Have you a high hedge ratio and your LDI provider has weathered the storm?</a:t>
            </a:r>
            <a:br>
              <a:rPr lang="en-GB" sz="1600" dirty="0"/>
            </a:br>
            <a:r>
              <a:rPr lang="en-GB" sz="1600" dirty="0"/>
              <a:t>You likely still have a very good position</a:t>
            </a:r>
            <a:endParaRPr lang="en-GB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Are you underhedged and your LDI provider has weathered the storm?</a:t>
            </a:r>
            <a:br>
              <a:rPr lang="en-GB" sz="1600" dirty="0"/>
            </a:br>
            <a:r>
              <a:rPr lang="en-GB" sz="1600" dirty="0"/>
              <a:t>Your position may have improved materially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Has your LDI provider had to cut protection?</a:t>
            </a:r>
            <a:br>
              <a:rPr lang="en-GB" sz="1600" b="1" dirty="0"/>
            </a:br>
            <a:r>
              <a:rPr lang="en-GB" sz="1600" dirty="0"/>
              <a:t>“It depends”… your advisor will be in touch…but for the significant majority of schemes it isn’t “that bad”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Do you not have LDI…</a:t>
            </a:r>
            <a:br>
              <a:rPr lang="en-GB" sz="1600" b="1" dirty="0">
                <a:solidFill>
                  <a:schemeClr val="tx2"/>
                </a:solidFill>
              </a:rPr>
            </a:br>
            <a:r>
              <a:rPr lang="en-GB" sz="1600" dirty="0"/>
              <a:t>The financial position may have improved considerably… you may wish to protect the improvement.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90588" lvl="1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6453B-1853-92D7-A44F-F000AE8B1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B7CBE-D32F-62C2-BDEE-6D484A53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52" y="158572"/>
            <a:ext cx="10515600" cy="403608"/>
          </a:xfrm>
        </p:spPr>
        <p:txBody>
          <a:bodyPr>
            <a:noAutofit/>
          </a:bodyPr>
          <a:lstStyle/>
          <a:p>
            <a:r>
              <a:rPr lang="en-GB" sz="2800" dirty="0"/>
              <a:t>As we sit here today…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DC191-B5CA-CDAA-F9BD-17B6C367CE6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2852" y="669365"/>
            <a:ext cx="10515600" cy="40360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particular circumstances of your scheme is more relevant than ever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44CE9-6C87-D8DC-DD72-A996FEB64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68" y="1625600"/>
            <a:ext cx="5281576" cy="38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9525D-38A8-77B9-81E4-24053C977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27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222E3A-2E1A-817A-4CD3-78F184F7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Portfolio positioning in today’s market environment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F5D29-69EA-F302-DFB2-BF9034C4657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market has moved… your circumstances may have changed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5DD59-EB60-6CE5-C407-B475EC895B55}"/>
              </a:ext>
            </a:extLst>
          </p:cNvPr>
          <p:cNvSpPr/>
          <p:nvPr/>
        </p:nvSpPr>
        <p:spPr>
          <a:xfrm>
            <a:off x="441385" y="1127127"/>
            <a:ext cx="5155082" cy="1056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Is LDI still appropriate?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7DBA66-4CC5-6DF1-3800-ED913E906735}"/>
              </a:ext>
            </a:extLst>
          </p:cNvPr>
          <p:cNvSpPr/>
          <p:nvPr/>
        </p:nvSpPr>
        <p:spPr>
          <a:xfrm>
            <a:off x="6300319" y="1127127"/>
            <a:ext cx="5155082" cy="1056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Is my portfolio still appropriate?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3965E18-D70C-1EB4-F3B6-6DC5F626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50" y="2309936"/>
            <a:ext cx="5292784" cy="20184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LDI as we know it will change (lower leverage), despite working in the significant majority of cases during the gilt shock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Many will continue to use LDI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LDI is not the only way to protect a 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2AAA29A-8204-8C1B-C255-D68756B115F2}"/>
              </a:ext>
            </a:extLst>
          </p:cNvPr>
          <p:cNvSpPr txBox="1">
            <a:spLocks/>
          </p:cNvSpPr>
          <p:nvPr/>
        </p:nvSpPr>
        <p:spPr>
          <a:xfrm>
            <a:off x="6300318" y="2246546"/>
            <a:ext cx="5819795" cy="201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>
                <a:srgbClr val="00AEEF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100000"/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4738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9863" indent="-365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Calibri" panose="020F0502020204030204" pitchFamily="34" charset="0"/>
              <a:buChar char="·"/>
              <a:tabLst>
                <a:tab pos="1795463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Your financial position may have improved materially… should you protect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Portfolios will need rebalancing (now </a:t>
            </a:r>
            <a:br>
              <a:rPr lang="en-GB" sz="2000" dirty="0"/>
            </a:br>
            <a:r>
              <a:rPr lang="en-GB" sz="2000" dirty="0"/>
              <a:t>overweight growth, </a:t>
            </a:r>
            <a:r>
              <a:rPr lang="en-GB" sz="2000" dirty="0" err="1"/>
              <a:t>illiquids</a:t>
            </a:r>
            <a:r>
              <a:rPr lang="en-GB" sz="20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Stressed conditions – some issues (property) and opportunities (credit, buyout / buy-in?)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B86A7-FC53-1DB4-B965-559E297C2C28}"/>
              </a:ext>
            </a:extLst>
          </p:cNvPr>
          <p:cNvSpPr txBox="1"/>
          <p:nvPr/>
        </p:nvSpPr>
        <p:spPr>
          <a:xfrm>
            <a:off x="1049866" y="5428555"/>
            <a:ext cx="1026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There is no substitute for scheme specific consideration including allowance or the current financial condition of the arrangement.</a:t>
            </a:r>
          </a:p>
        </p:txBody>
      </p:sp>
    </p:spTree>
    <p:extLst>
      <p:ext uri="{BB962C8B-B14F-4D97-AF65-F5344CB8AC3E}">
        <p14:creationId xmlns:p14="http://schemas.microsoft.com/office/powerpoint/2010/main" val="24239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uiExpand="1" build="p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07BFC-381F-DCCB-C800-0DB2C57422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24DE9-0569-47BE-2CCD-6B2636C0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have global markets struggled?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A0599-5207-15F1-4FAD-DB64A8A2AAE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There are a few main reasons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6A005-771F-6B9D-CABE-D40A6E3F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41" y="2124829"/>
            <a:ext cx="6233846" cy="3600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6415D-1D7F-03BC-22B7-1F301245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13" y="2124829"/>
            <a:ext cx="3912041" cy="3912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8D776-9A39-A21B-1712-F49B28B7A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13" y="85532"/>
            <a:ext cx="1265001" cy="12075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BC122E-1688-92AE-FE0A-DEF5F800A70C}"/>
              </a:ext>
            </a:extLst>
          </p:cNvPr>
          <p:cNvSpPr txBox="1"/>
          <p:nvPr/>
        </p:nvSpPr>
        <p:spPr>
          <a:xfrm>
            <a:off x="1921122" y="158329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Nature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B81DC-2A57-D241-BC58-FBCC344791F0}"/>
              </a:ext>
            </a:extLst>
          </p:cNvPr>
          <p:cNvSpPr txBox="1"/>
          <p:nvPr/>
        </p:nvSpPr>
        <p:spPr>
          <a:xfrm>
            <a:off x="7720636" y="1570603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Man-made</a:t>
            </a:r>
          </a:p>
        </p:txBody>
      </p:sp>
    </p:spTree>
    <p:extLst>
      <p:ext uri="{BB962C8B-B14F-4D97-AF65-F5344CB8AC3E}">
        <p14:creationId xmlns:p14="http://schemas.microsoft.com/office/powerpoint/2010/main" val="35479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7E43F-BA28-0818-DEB0-AED449A91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088C53-535D-7B86-39D1-5FFE7E4F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rise in commodity prices to mid-year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30DFB-3D83-0251-B509-8E983CF03E5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Oil and gas futures both significantly increased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BEE37-F729-4761-1046-60EA0941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6" y="1428104"/>
            <a:ext cx="5440929" cy="4217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8F1E6-87BF-4CCA-AC8F-7356E33E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38" y="1428104"/>
            <a:ext cx="5597718" cy="4217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868AB9-4F47-569D-742E-FCB5E23021E3}"/>
              </a:ext>
            </a:extLst>
          </p:cNvPr>
          <p:cNvSpPr txBox="1"/>
          <p:nvPr/>
        </p:nvSpPr>
        <p:spPr>
          <a:xfrm>
            <a:off x="8640790" y="12954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Oil Price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ED651-3D8D-9A24-9293-DD147C4F52CB}"/>
              </a:ext>
            </a:extLst>
          </p:cNvPr>
          <p:cNvSpPr txBox="1"/>
          <p:nvPr/>
        </p:nvSpPr>
        <p:spPr>
          <a:xfrm>
            <a:off x="2489657" y="140245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Gas Price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A30DF-0805-A5EB-051E-B5A925890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13" y="85532"/>
            <a:ext cx="1265001" cy="12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7366E1-5E50-41C2-FB10-09AA43840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A04F9-737F-44FD-2010-2DA85071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wait… has the UK bucked the global economic trend?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E56D13-8D54-ACA1-6023-1A097D6A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" y="1323409"/>
            <a:ext cx="10435398" cy="44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4AB67-6D61-412D-0E79-835CD5200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3ADFA2-69FD-5E3C-7D9F-DC2647E0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wait… has the UK bucked the global economic trend?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00144-F768-78A6-A34C-323EBDA73A2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UK equity performance has bucked the trend…but 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EA914-D38B-F45B-E051-E2EA5760B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19" y="1290108"/>
            <a:ext cx="10515601" cy="44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6453B-1853-92D7-A44F-F000AE8B1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B7CBE-D32F-62C2-BDEE-6D484A53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me tell you about the UK…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DC191-B5CA-CDAA-F9BD-17B6C367CE6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Blighty…a summary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64271-339B-CA35-277B-AD30E5D1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84" y="1332322"/>
            <a:ext cx="6741231" cy="44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6453B-1853-92D7-A44F-F000AE8B1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B7CBE-D32F-62C2-BDEE-6D484A53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me tell you about the UK…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DC191-B5CA-CDAA-F9BD-17B6C367CE6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concentrated stock market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E28F5-E361-2889-43C8-DDB98477E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19" y="2462351"/>
            <a:ext cx="3417162" cy="37248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7F896-B0EC-4907-AED7-C76590ACF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98" y="2407777"/>
            <a:ext cx="3516465" cy="37152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A8B304-621D-CE73-5AC8-AA71781817FC}"/>
              </a:ext>
            </a:extLst>
          </p:cNvPr>
          <p:cNvSpPr/>
          <p:nvPr/>
        </p:nvSpPr>
        <p:spPr>
          <a:xfrm>
            <a:off x="1250398" y="2479285"/>
            <a:ext cx="2773530" cy="340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37D69-7D58-B8CA-B737-158AFB7E6E20}"/>
              </a:ext>
            </a:extLst>
          </p:cNvPr>
          <p:cNvSpPr/>
          <p:nvPr/>
        </p:nvSpPr>
        <p:spPr>
          <a:xfrm>
            <a:off x="6592983" y="2431762"/>
            <a:ext cx="2773530" cy="52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8A593-B6B9-2BD1-5D54-170ECC345AC5}"/>
              </a:ext>
            </a:extLst>
          </p:cNvPr>
          <p:cNvSpPr txBox="1"/>
          <p:nvPr/>
        </p:nvSpPr>
        <p:spPr>
          <a:xfrm>
            <a:off x="8184965" y="208361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FTSE 100</a:t>
            </a:r>
            <a:br>
              <a:rPr lang="en-GB" dirty="0"/>
            </a:b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BC797A-2A03-E4BA-79FB-3D5D4D1BC675}"/>
              </a:ext>
            </a:extLst>
          </p:cNvPr>
          <p:cNvSpPr txBox="1"/>
          <p:nvPr/>
        </p:nvSpPr>
        <p:spPr>
          <a:xfrm>
            <a:off x="2369899" y="2101768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MSCI World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2BC26-3647-3CA1-FA57-0692027D5EF6}"/>
              </a:ext>
            </a:extLst>
          </p:cNvPr>
          <p:cNvSpPr/>
          <p:nvPr/>
        </p:nvSpPr>
        <p:spPr>
          <a:xfrm>
            <a:off x="1058333" y="2015067"/>
            <a:ext cx="4284134" cy="418908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9E17879-D051-80A2-6145-9BCC2DD56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591" y="2429162"/>
            <a:ext cx="715354" cy="682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C64271-339B-CA35-277B-AD30E5D13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840" y="2449382"/>
            <a:ext cx="780323" cy="5109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D55654-63CB-7933-1500-21F1D6367B50}"/>
              </a:ext>
            </a:extLst>
          </p:cNvPr>
          <p:cNvSpPr txBox="1"/>
          <p:nvPr/>
        </p:nvSpPr>
        <p:spPr>
          <a:xfrm>
            <a:off x="1058333" y="1516168"/>
            <a:ext cx="43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/>
              <a:t>Top 10 holdings…17.5% of the market</a:t>
            </a:r>
          </a:p>
          <a:p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261C90-8B49-5F71-7FE2-856E10BC03A7}"/>
              </a:ext>
            </a:extLst>
          </p:cNvPr>
          <p:cNvSpPr txBox="1"/>
          <p:nvPr/>
        </p:nvSpPr>
        <p:spPr>
          <a:xfrm>
            <a:off x="6592983" y="15161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Top 10 holdings…51.3% of the market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88A0E5-3C92-0789-0D33-054784FFB83A}"/>
              </a:ext>
            </a:extLst>
          </p:cNvPr>
          <p:cNvSpPr/>
          <p:nvPr/>
        </p:nvSpPr>
        <p:spPr>
          <a:xfrm>
            <a:off x="6592983" y="2015067"/>
            <a:ext cx="4269308" cy="410793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39D94F-187C-8CC9-EECF-BAD21EB96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/>
      <p:bldP spid="17" grpId="0"/>
      <p:bldP spid="24" grpId="0" animBg="1"/>
      <p:bldP spid="28" grpId="0"/>
      <p:bldP spid="30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71E89-E508-489E-8690-74D28E8F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4" y="1470991"/>
            <a:ext cx="11750616" cy="446267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A concentrated stock market </a:t>
            </a:r>
            <a:r>
              <a:rPr lang="en-GB" sz="2000" dirty="0">
                <a:solidFill>
                  <a:schemeClr val="tx2"/>
                </a:solidFill>
              </a:rPr>
              <a:t>– biased towards pharmaceuticals, oil companies and banks.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6453B-1853-92D7-A44F-F000AE8B1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5B6F-6B2C-45CA-BEA9-5F5F424092B4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B7CBE-D32F-62C2-BDEE-6D484A53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United Kingdom: </a:t>
            </a:r>
            <a:r>
              <a:rPr lang="en-GB" sz="3200" dirty="0"/>
              <a:t>Fact file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64271-339B-CA35-277B-AD30E5D1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77" y="267715"/>
            <a:ext cx="1626474" cy="1065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A8B304-621D-CE73-5AC8-AA71781817FC}"/>
              </a:ext>
            </a:extLst>
          </p:cNvPr>
          <p:cNvSpPr/>
          <p:nvPr/>
        </p:nvSpPr>
        <p:spPr>
          <a:xfrm>
            <a:off x="1671249" y="2634615"/>
            <a:ext cx="2773530" cy="340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37D69-7D58-B8CA-B737-158AFB7E6E20}"/>
              </a:ext>
            </a:extLst>
          </p:cNvPr>
          <p:cNvSpPr/>
          <p:nvPr/>
        </p:nvSpPr>
        <p:spPr>
          <a:xfrm>
            <a:off x="5726095" y="2658600"/>
            <a:ext cx="2773530" cy="340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FA Default">
      <a:dk1>
        <a:srgbClr val="1E1E1E"/>
      </a:dk1>
      <a:lt1>
        <a:sysClr val="window" lastClr="FFFFFF"/>
      </a:lt1>
      <a:dk2>
        <a:srgbClr val="00B0F0"/>
      </a:dk2>
      <a:lt2>
        <a:srgbClr val="E6E6E6"/>
      </a:lt2>
      <a:accent1>
        <a:srgbClr val="00AEEF"/>
      </a:accent1>
      <a:accent2>
        <a:srgbClr val="B71234"/>
      </a:accent2>
      <a:accent3>
        <a:srgbClr val="003F72"/>
      </a:accent3>
      <a:accent4>
        <a:srgbClr val="77216F"/>
      </a:accent4>
      <a:accent5>
        <a:srgbClr val="ED7D31"/>
      </a:accent5>
      <a:accent6>
        <a:srgbClr val="B1BE2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Presentation_Template v0.4.pptx  -  Read-Only" id="{B90D324F-4310-41C5-A032-9EE6969D23A1}" vid="{877FD147-3720-41F2-9ED4-301702904E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2870</TotalTime>
  <Words>921</Words>
  <Application>Microsoft Office PowerPoint</Application>
  <PresentationFormat>Widescreen</PresentationFormat>
  <Paragraphs>123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Blank</vt:lpstr>
      <vt:lpstr>PowerPoint Presentation</vt:lpstr>
      <vt:lpstr>Global equity markets – 2022 to-date</vt:lpstr>
      <vt:lpstr>Why have global markets struggled?</vt:lpstr>
      <vt:lpstr>Significant rise in commodity prices to mid-year</vt:lpstr>
      <vt:lpstr>But wait… has the UK bucked the global economic trend?</vt:lpstr>
      <vt:lpstr>But wait… has the UK bucked the global economic trend?</vt:lpstr>
      <vt:lpstr>Let me tell you about the UK…</vt:lpstr>
      <vt:lpstr>Let me tell you about the UK…</vt:lpstr>
      <vt:lpstr>United Kingdom: Fact file</vt:lpstr>
      <vt:lpstr>Let me tell you about the UK…</vt:lpstr>
      <vt:lpstr>United Kingdom: Fact file</vt:lpstr>
      <vt:lpstr>Currency: Sterling vs Dollar</vt:lpstr>
      <vt:lpstr>United Kingdom: Fact file</vt:lpstr>
      <vt:lpstr>United Kingdom: Fact file</vt:lpstr>
      <vt:lpstr>But wait… has the UK bucked the global economic trend?</vt:lpstr>
      <vt:lpstr>But wait… has the UK bucked the global economic trend?</vt:lpstr>
      <vt:lpstr>UK CPI inflation</vt:lpstr>
      <vt:lpstr>UK CPI inflation – contributary factors</vt:lpstr>
      <vt:lpstr>The gilt yield has risen… very significantly</vt:lpstr>
      <vt:lpstr>The value of gilts has fallen… very significantly</vt:lpstr>
      <vt:lpstr>Liability Driven Investments (LDI)</vt:lpstr>
      <vt:lpstr>Let me tell you about the UK… supplemental information</vt:lpstr>
      <vt:lpstr>Let’s get bang up-to-date… why are UK markets stressed?</vt:lpstr>
      <vt:lpstr>Week commencing 26 October 2022…</vt:lpstr>
      <vt:lpstr>Liability Driven Investments (LDI): Who to believe…?</vt:lpstr>
      <vt:lpstr>As we sit here today…</vt:lpstr>
      <vt:lpstr>Portfolio positioning in today’s market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Oades</dc:creator>
  <cp:lastModifiedBy>Richard Lunt</cp:lastModifiedBy>
  <cp:revision>18</cp:revision>
  <dcterms:created xsi:type="dcterms:W3CDTF">2022-09-28T06:27:54Z</dcterms:created>
  <dcterms:modified xsi:type="dcterms:W3CDTF">2022-10-06T06:52:38Z</dcterms:modified>
</cp:coreProperties>
</file>